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9" r:id="rId3"/>
    <p:sldId id="260" r:id="rId4"/>
    <p:sldId id="262" r:id="rId5"/>
    <p:sldId id="263" r:id="rId6"/>
    <p:sldId id="264" r:id="rId7"/>
    <p:sldId id="265" r:id="rId8"/>
    <p:sldId id="267" r:id="rId9"/>
    <p:sldId id="268"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4909" autoAdjust="0"/>
  </p:normalViewPr>
  <p:slideViewPr>
    <p:cSldViewPr snapToGrid="0">
      <p:cViewPr varScale="1">
        <p:scale>
          <a:sx n="62" d="100"/>
          <a:sy n="62" d="100"/>
        </p:scale>
        <p:origin x="366" y="72"/>
      </p:cViewPr>
      <p:guideLst/>
    </p:cSldViewPr>
  </p:slideViewPr>
  <p:notesTextViewPr>
    <p:cViewPr>
      <p:scale>
        <a:sx n="1" d="1"/>
        <a:sy n="1" d="1"/>
      </p:scale>
      <p:origin x="0" y="-18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29E19D-45FF-4458-8E89-41855F1A9AC4}" type="datetimeFigureOut">
              <a:rPr lang="en-US" smtClean="0"/>
              <a:t>12/11/2020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2C6C11-96B6-4BD9-A2BE-D977B4007630}" type="slidenum">
              <a:rPr lang="en-US" smtClean="0"/>
              <a:t>‹#›</a:t>
            </a:fld>
            <a:endParaRPr lang="en-US" dirty="0"/>
          </a:p>
        </p:txBody>
      </p:sp>
    </p:spTree>
    <p:extLst>
      <p:ext uri="{BB962C8B-B14F-4D97-AF65-F5344CB8AC3E}">
        <p14:creationId xmlns:p14="http://schemas.microsoft.com/office/powerpoint/2010/main" val="981274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1E5155">
                    <a:lumMod val="40000"/>
                    <a:lumOff val="60000"/>
                  </a:srgbClr>
                </a:solidFill>
                <a:effectLst/>
                <a:uLnTx/>
                <a:uFillTx/>
                <a:latin typeface="Times New Roman" panose="02020603050405020304" pitchFamily="18" charset="0"/>
                <a:ea typeface="+mj-ea"/>
                <a:cs typeface="Times New Roman" panose="02020603050405020304" pitchFamily="18" charset="0"/>
              </a:rPr>
              <a:t>The Children's Aid Society of Ottawa (CASO)</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aid is a local learning community that offers programs and services to children and families. The organization </a:t>
            </a:r>
            <a:r>
              <a:rPr lang="en-US" sz="1200" kern="1200" dirty="0" smtClean="0">
                <a:solidFill>
                  <a:schemeClr val="tx1"/>
                </a:solidFill>
                <a:effectLst/>
                <a:latin typeface="+mn-lt"/>
                <a:ea typeface="+mn-ea"/>
                <a:cs typeface="+mn-cs"/>
              </a:rPr>
              <a:t>has ran short of </a:t>
            </a:r>
            <a:r>
              <a:rPr lang="en-US" sz="1200" kern="1200" dirty="0">
                <a:solidFill>
                  <a:schemeClr val="tx1"/>
                </a:solidFill>
                <a:effectLst/>
                <a:latin typeface="+mn-lt"/>
                <a:ea typeface="+mn-ea"/>
                <a:cs typeface="+mn-cs"/>
              </a:rPr>
              <a:t>finances to carry out its activities and therefore requires financial </a:t>
            </a:r>
            <a:r>
              <a:rPr lang="en-US" sz="1200" kern="1200" dirty="0" smtClean="0">
                <a:solidFill>
                  <a:schemeClr val="tx1"/>
                </a:solidFill>
                <a:effectLst/>
                <a:latin typeface="+mn-lt"/>
                <a:ea typeface="+mn-ea"/>
                <a:cs typeface="+mn-cs"/>
              </a:rPr>
              <a:t>assistance to meet the needs of children and families</a:t>
            </a:r>
            <a:r>
              <a:rPr lang="en-US" sz="1200" kern="1200" baseline="0" dirty="0" smtClean="0">
                <a:solidFill>
                  <a:schemeClr val="tx1"/>
                </a:solidFill>
                <a:effectLst/>
                <a:latin typeface="+mn-lt"/>
                <a:ea typeface="+mn-ea"/>
                <a:cs typeface="+mn-cs"/>
              </a:rPr>
              <a:t> within the local area</a:t>
            </a:r>
            <a:r>
              <a:rPr lang="en-US" sz="1200" kern="1200" dirty="0" smtClean="0">
                <a:solidFill>
                  <a:schemeClr val="tx1"/>
                </a:solidFill>
                <a:effectLst/>
                <a:latin typeface="+mn-lt"/>
                <a:ea typeface="+mn-ea"/>
                <a:cs typeface="+mn-cs"/>
              </a:rPr>
              <a:t>.  My name is Kelly Raymond, </a:t>
            </a:r>
            <a:r>
              <a:rPr lang="en-US" sz="1200" kern="1200" dirty="0">
                <a:solidFill>
                  <a:schemeClr val="tx1"/>
                </a:solidFill>
                <a:effectLst/>
                <a:latin typeface="+mn-lt"/>
                <a:ea typeface="+mn-ea"/>
                <a:cs typeface="+mn-cs"/>
              </a:rPr>
              <a:t>the executive director of the organization. I am making this presentation to help persuade the philanthropist to </a:t>
            </a:r>
            <a:r>
              <a:rPr lang="en-US" sz="1200" kern="1200" dirty="0" smtClean="0">
                <a:solidFill>
                  <a:schemeClr val="tx1"/>
                </a:solidFill>
                <a:effectLst/>
                <a:latin typeface="+mn-lt"/>
                <a:ea typeface="+mn-ea"/>
                <a:cs typeface="+mn-cs"/>
              </a:rPr>
              <a:t>give </a:t>
            </a:r>
            <a:r>
              <a:rPr lang="en-US" sz="1200" kern="1200" dirty="0">
                <a:solidFill>
                  <a:schemeClr val="tx1"/>
                </a:solidFill>
                <a:effectLst/>
                <a:latin typeface="+mn-lt"/>
                <a:ea typeface="+mn-ea"/>
                <a:cs typeface="+mn-cs"/>
              </a:rPr>
              <a:t>financial aid running the organization's activities, such as to support the children's lives so that all their needs are met.</a:t>
            </a:r>
          </a:p>
          <a:p>
            <a:endParaRPr lang="en-US" dirty="0"/>
          </a:p>
        </p:txBody>
      </p:sp>
      <p:sp>
        <p:nvSpPr>
          <p:cNvPr id="4" name="Slide Number Placeholder 3"/>
          <p:cNvSpPr>
            <a:spLocks noGrp="1"/>
          </p:cNvSpPr>
          <p:nvPr>
            <p:ph type="sldNum" sz="quarter" idx="5"/>
          </p:nvPr>
        </p:nvSpPr>
        <p:spPr/>
        <p:txBody>
          <a:bodyPr/>
          <a:lstStyle/>
          <a:p>
            <a:fld id="{562C6C11-96B6-4BD9-A2BE-D977B4007630}" type="slidenum">
              <a:rPr lang="en-US" smtClean="0"/>
              <a:t>2</a:t>
            </a:fld>
            <a:endParaRPr lang="en-US" dirty="0"/>
          </a:p>
        </p:txBody>
      </p:sp>
    </p:spTree>
    <p:extLst>
      <p:ext uri="{BB962C8B-B14F-4D97-AF65-F5344CB8AC3E}">
        <p14:creationId xmlns:p14="http://schemas.microsoft.com/office/powerpoint/2010/main" val="445678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the Children's Aid Society of Ottawa, we are an organization that helps to cater to the needs of the children. The organization is a nonprofit organization. We aim to cater to some of the requirements to include providing help to families that need support for their children's safety. Families and children from low-income families are the primary beneficiaries of the organization. The organization makes sure to work as per its mission to provide support for the youths and children. The organization also works as per its vision to inspire and empower children by taking care of their welfare. The children's welfare is catered for by helping the children create memories, resilience and increasing the children's wellbeing. The organization's values are inclusion and diversity, which means that we ensure that children from different backgrounds are well taken care of.</a:t>
            </a:r>
          </a:p>
          <a:p>
            <a:endParaRPr lang="en-US" dirty="0"/>
          </a:p>
        </p:txBody>
      </p:sp>
      <p:sp>
        <p:nvSpPr>
          <p:cNvPr id="4" name="Slide Number Placeholder 3"/>
          <p:cNvSpPr>
            <a:spLocks noGrp="1"/>
          </p:cNvSpPr>
          <p:nvPr>
            <p:ph type="sldNum" sz="quarter" idx="5"/>
          </p:nvPr>
        </p:nvSpPr>
        <p:spPr/>
        <p:txBody>
          <a:bodyPr/>
          <a:lstStyle/>
          <a:p>
            <a:fld id="{562C6C11-96B6-4BD9-A2BE-D977B4007630}" type="slidenum">
              <a:rPr lang="en-US" smtClean="0"/>
              <a:t>3</a:t>
            </a:fld>
            <a:endParaRPr lang="en-US" dirty="0"/>
          </a:p>
        </p:txBody>
      </p:sp>
    </p:spTree>
    <p:extLst>
      <p:ext uri="{BB962C8B-B14F-4D97-AF65-F5344CB8AC3E}">
        <p14:creationId xmlns:p14="http://schemas.microsoft.com/office/powerpoint/2010/main" val="887635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Adolescent crisis program provides services to parents and adolescents whose family ties may break due to severe difficulties. Toddler stimulation program helps to care for child support program ren whose parents are at high risk. The program on head start focuses on cognitive skills needed to integrate into the system of regular school. The organization works to ensure that children and families who are the critical victims receive support to avoid abuse. The body is located at 1602 </a:t>
            </a:r>
            <a:r>
              <a:rPr lang="en-US" sz="1200" kern="1200" dirty="0" err="1">
                <a:solidFill>
                  <a:schemeClr val="tx1"/>
                </a:solidFill>
                <a:effectLst/>
                <a:latin typeface="+mn-lt"/>
                <a:ea typeface="+mn-ea"/>
                <a:cs typeface="+mn-cs"/>
              </a:rPr>
              <a:t>Telesat</a:t>
            </a:r>
            <a:r>
              <a:rPr lang="en-US" sz="1200" kern="1200" dirty="0">
                <a:solidFill>
                  <a:schemeClr val="tx1"/>
                </a:solidFill>
                <a:effectLst/>
                <a:latin typeface="+mn-lt"/>
                <a:ea typeface="+mn-ea"/>
                <a:cs typeface="+mn-cs"/>
              </a:rPr>
              <a:t> Ct, Gloucester, ON K1B1, Canada. The body was founded in December 1893. The organization ensures that the governing body is transparent and that it meets all the legal requirements.</a:t>
            </a:r>
          </a:p>
          <a:p>
            <a:endParaRPr lang="en-US" dirty="0"/>
          </a:p>
        </p:txBody>
      </p:sp>
      <p:sp>
        <p:nvSpPr>
          <p:cNvPr id="4" name="Slide Number Placeholder 3"/>
          <p:cNvSpPr>
            <a:spLocks noGrp="1"/>
          </p:cNvSpPr>
          <p:nvPr>
            <p:ph type="sldNum" sz="quarter" idx="5"/>
          </p:nvPr>
        </p:nvSpPr>
        <p:spPr/>
        <p:txBody>
          <a:bodyPr/>
          <a:lstStyle/>
          <a:p>
            <a:fld id="{562C6C11-96B6-4BD9-A2BE-D977B4007630}" type="slidenum">
              <a:rPr lang="en-US" smtClean="0"/>
              <a:t>4</a:t>
            </a:fld>
            <a:endParaRPr lang="en-US"/>
          </a:p>
        </p:txBody>
      </p:sp>
    </p:spTree>
    <p:extLst>
      <p:ext uri="{BB962C8B-B14F-4D97-AF65-F5344CB8AC3E}">
        <p14:creationId xmlns:p14="http://schemas.microsoft.com/office/powerpoint/2010/main" val="917033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board of directors has its subordinates, who is the chief executive officer. In contrast, the executive committee's associates are the audit and finance, human resource, governance, nominating quality, and outcomes. The organization's strengths include truthfulness in all our dealings. Our employees love what they do, thus excellent output. The relationship among the organization members is perfect; thus, we are efficient in what we do. The organization faces various challenges. The government does not recognize such bodies; therefore, it does not support them in any way. Such bodies are mainly funded by well-wishers who are rarely available. Consequently, they lack enough finances to un the organization. Society lacks a general idea that the body exists. Thus, they don't participate in the organization's growth (</a:t>
            </a:r>
            <a:r>
              <a:rPr lang="en-US" sz="1200" kern="1200" dirty="0" smtClean="0">
                <a:solidFill>
                  <a:schemeClr val="tx1"/>
                </a:solidFill>
                <a:effectLst/>
                <a:latin typeface="+mn-lt"/>
                <a:ea typeface="+mn-ea"/>
                <a:cs typeface="+mn-cs"/>
              </a:rPr>
              <a:t>Aitken,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Bellamy </a:t>
            </a:r>
            <a:r>
              <a:rPr lang="en-US" sz="1200" kern="1200" dirty="0">
                <a:solidFill>
                  <a:schemeClr val="tx1"/>
                </a:solidFill>
                <a:effectLst/>
                <a:latin typeface="+mn-lt"/>
                <a:ea typeface="+mn-ea"/>
                <a:cs typeface="+mn-cs"/>
              </a:rPr>
              <a:t>&amp; McCullagh 2002). The organization lacks staff that has the necessary skills required to run smoothly. </a:t>
            </a:r>
          </a:p>
          <a:p>
            <a:endParaRPr lang="en-US" dirty="0"/>
          </a:p>
        </p:txBody>
      </p:sp>
      <p:sp>
        <p:nvSpPr>
          <p:cNvPr id="4" name="Slide Number Placeholder 3"/>
          <p:cNvSpPr>
            <a:spLocks noGrp="1"/>
          </p:cNvSpPr>
          <p:nvPr>
            <p:ph type="sldNum" sz="quarter" idx="5"/>
          </p:nvPr>
        </p:nvSpPr>
        <p:spPr/>
        <p:txBody>
          <a:bodyPr/>
          <a:lstStyle/>
          <a:p>
            <a:fld id="{562C6C11-96B6-4BD9-A2BE-D977B4007630}" type="slidenum">
              <a:rPr lang="en-US" smtClean="0"/>
              <a:t>5</a:t>
            </a:fld>
            <a:endParaRPr lang="en-US"/>
          </a:p>
        </p:txBody>
      </p:sp>
    </p:spTree>
    <p:extLst>
      <p:ext uri="{BB962C8B-B14F-4D97-AF65-F5344CB8AC3E}">
        <p14:creationId xmlns:p14="http://schemas.microsoft.com/office/powerpoint/2010/main" val="164673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organization needs financial support to build a school where children will be educated and a hospital for treatment. The need for a school and hospital arose from the need assessment, that is, to educate the children. The need for a hospital arose as part of the strategic planning initiative, that is, to be able also to create profits to be able to run the organization. The financial need is not a long term but short term. The approximate amount of money needed for this initiative is twenty million dollars, which is believed to complete the overall project.</a:t>
            </a:r>
          </a:p>
          <a:p>
            <a:endParaRPr lang="en-US" dirty="0"/>
          </a:p>
        </p:txBody>
      </p:sp>
      <p:sp>
        <p:nvSpPr>
          <p:cNvPr id="4" name="Slide Number Placeholder 3"/>
          <p:cNvSpPr>
            <a:spLocks noGrp="1"/>
          </p:cNvSpPr>
          <p:nvPr>
            <p:ph type="sldNum" sz="quarter" idx="5"/>
          </p:nvPr>
        </p:nvSpPr>
        <p:spPr/>
        <p:txBody>
          <a:bodyPr/>
          <a:lstStyle/>
          <a:p>
            <a:fld id="{562C6C11-96B6-4BD9-A2BE-D977B4007630}" type="slidenum">
              <a:rPr lang="en-US" smtClean="0"/>
              <a:t>6</a:t>
            </a:fld>
            <a:endParaRPr lang="en-US"/>
          </a:p>
        </p:txBody>
      </p:sp>
    </p:spTree>
    <p:extLst>
      <p:ext uri="{BB962C8B-B14F-4D97-AF65-F5344CB8AC3E}">
        <p14:creationId xmlns:p14="http://schemas.microsoft.com/office/powerpoint/2010/main" val="3912847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efficiently monitor and evaluate the finance, the organization will recruit an expert for accountability and transparency. Proper accounts will be maintained and delivered to you for clarity that the initiative was a success. You are one of the three founders of the enterprise. One of the laboratories and the library will be named after you so that your contribution to the organization can be highly recognized. The victims of society, such as the children and families, are the initiative's key beneficiaries</a:t>
            </a:r>
            <a:endParaRPr lang="en-US" dirty="0"/>
          </a:p>
        </p:txBody>
      </p:sp>
      <p:sp>
        <p:nvSpPr>
          <p:cNvPr id="4" name="Slide Number Placeholder 3"/>
          <p:cNvSpPr>
            <a:spLocks noGrp="1"/>
          </p:cNvSpPr>
          <p:nvPr>
            <p:ph type="sldNum" sz="quarter" idx="5"/>
          </p:nvPr>
        </p:nvSpPr>
        <p:spPr/>
        <p:txBody>
          <a:bodyPr/>
          <a:lstStyle/>
          <a:p>
            <a:fld id="{562C6C11-96B6-4BD9-A2BE-D977B4007630}" type="slidenum">
              <a:rPr lang="en-US" smtClean="0"/>
              <a:t>7</a:t>
            </a:fld>
            <a:endParaRPr lang="en-US"/>
          </a:p>
        </p:txBody>
      </p:sp>
    </p:spTree>
    <p:extLst>
      <p:ext uri="{BB962C8B-B14F-4D97-AF65-F5344CB8AC3E}">
        <p14:creationId xmlns:p14="http://schemas.microsoft.com/office/powerpoint/2010/main" val="2011332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a:t>
            </a:r>
            <a:r>
              <a:rPr lang="en-US" sz="1200" kern="1200" baseline="0" dirty="0" smtClean="0">
                <a:solidFill>
                  <a:schemeClr val="tx1"/>
                </a:solidFill>
                <a:effectLst/>
                <a:latin typeface="+mn-lt"/>
                <a:ea typeface="+mn-ea"/>
                <a:cs typeface="+mn-cs"/>
              </a:rPr>
              <a:t> the </a:t>
            </a:r>
            <a:r>
              <a:rPr lang="en-US" sz="1200" kern="1200" dirty="0" smtClean="0">
                <a:solidFill>
                  <a:schemeClr val="tx1"/>
                </a:solidFill>
                <a:effectLst/>
                <a:latin typeface="+mn-lt"/>
                <a:ea typeface="+mn-ea"/>
                <a:cs typeface="+mn-cs"/>
              </a:rPr>
              <a:t>executive </a:t>
            </a:r>
            <a:r>
              <a:rPr lang="en-US" sz="1200" kern="1200" dirty="0">
                <a:solidFill>
                  <a:schemeClr val="tx1"/>
                </a:solidFill>
                <a:effectLst/>
                <a:latin typeface="+mn-lt"/>
                <a:ea typeface="+mn-ea"/>
                <a:cs typeface="+mn-cs"/>
              </a:rPr>
              <a:t>director of the Children's Aid Society of </a:t>
            </a:r>
            <a:r>
              <a:rPr lang="en-US" sz="1200" kern="1200" dirty="0" smtClean="0">
                <a:solidFill>
                  <a:schemeClr val="tx1"/>
                </a:solidFill>
                <a:effectLst/>
                <a:latin typeface="+mn-lt"/>
                <a:ea typeface="+mn-ea"/>
                <a:cs typeface="+mn-cs"/>
              </a:rPr>
              <a:t>Ottawa,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 </a:t>
            </a:r>
            <a:r>
              <a:rPr lang="en-US" sz="1200" kern="1200" dirty="0">
                <a:solidFill>
                  <a:schemeClr val="tx1"/>
                </a:solidFill>
                <a:effectLst/>
                <a:latin typeface="+mn-lt"/>
                <a:ea typeface="+mn-ea"/>
                <a:cs typeface="+mn-cs"/>
              </a:rPr>
              <a:t>am requesting financial support to be able to </a:t>
            </a:r>
            <a:r>
              <a:rPr lang="en-US" sz="1200" kern="1200" dirty="0" smtClean="0">
                <a:solidFill>
                  <a:schemeClr val="tx1"/>
                </a:solidFill>
                <a:effectLst/>
                <a:latin typeface="+mn-lt"/>
                <a:ea typeface="+mn-ea"/>
                <a:cs typeface="+mn-cs"/>
              </a:rPr>
              <a:t>finance the organizations</a:t>
            </a:r>
            <a:r>
              <a:rPr lang="en-US" sz="1200" kern="1200" baseline="0" dirty="0" smtClean="0">
                <a:solidFill>
                  <a:schemeClr val="tx1"/>
                </a:solidFill>
                <a:effectLst/>
                <a:latin typeface="+mn-lt"/>
                <a:ea typeface="+mn-ea"/>
                <a:cs typeface="+mn-cs"/>
              </a:rPr>
              <a:t> mega  projects and acquire other necessary  resources</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The organization gives back to society </a:t>
            </a:r>
            <a:r>
              <a:rPr lang="en-US" sz="1200" kern="1200" dirty="0" smtClean="0">
                <a:solidFill>
                  <a:schemeClr val="tx1"/>
                </a:solidFill>
                <a:effectLst/>
                <a:latin typeface="+mn-lt"/>
                <a:ea typeface="+mn-ea"/>
                <a:cs typeface="+mn-cs"/>
              </a:rPr>
              <a:t>through</a:t>
            </a:r>
            <a:r>
              <a:rPr lang="en-US" sz="1200" kern="1200" baseline="0" dirty="0" smtClean="0">
                <a:solidFill>
                  <a:schemeClr val="tx1"/>
                </a:solidFill>
                <a:effectLst/>
                <a:latin typeface="+mn-lt"/>
                <a:ea typeface="+mn-ea"/>
                <a:cs typeface="+mn-cs"/>
              </a:rPr>
              <a:t> employing people and sponsoring needy school age children and hence </a:t>
            </a:r>
            <a:r>
              <a:rPr lang="en-US" sz="1200" kern="1200" dirty="0" smtClean="0">
                <a:solidFill>
                  <a:schemeClr val="tx1"/>
                </a:solidFill>
                <a:effectLst/>
                <a:latin typeface="+mn-lt"/>
                <a:ea typeface="+mn-ea"/>
                <a:cs typeface="+mn-cs"/>
              </a:rPr>
              <a:t>financial</a:t>
            </a:r>
            <a:r>
              <a:rPr lang="en-US" sz="1200" kern="1200" baseline="0" dirty="0" smtClean="0">
                <a:solidFill>
                  <a:schemeClr val="tx1"/>
                </a:solidFill>
                <a:effectLst/>
                <a:latin typeface="+mn-lt"/>
                <a:ea typeface="+mn-ea"/>
                <a:cs typeface="+mn-cs"/>
              </a:rPr>
              <a:t> aid will boost the community wellness while enhancing organization efficiency.</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The fundamental goal of the organization is to support children and families in the community.</a:t>
            </a:r>
          </a:p>
          <a:p>
            <a:endParaRPr lang="en-US" dirty="0"/>
          </a:p>
        </p:txBody>
      </p:sp>
      <p:sp>
        <p:nvSpPr>
          <p:cNvPr id="4" name="Slide Number Placeholder 3"/>
          <p:cNvSpPr>
            <a:spLocks noGrp="1"/>
          </p:cNvSpPr>
          <p:nvPr>
            <p:ph type="sldNum" sz="quarter" idx="5"/>
          </p:nvPr>
        </p:nvSpPr>
        <p:spPr/>
        <p:txBody>
          <a:bodyPr/>
          <a:lstStyle/>
          <a:p>
            <a:fld id="{562C6C11-96B6-4BD9-A2BE-D977B4007630}" type="slidenum">
              <a:rPr lang="en-US" smtClean="0"/>
              <a:t>8</a:t>
            </a:fld>
            <a:endParaRPr lang="en-US"/>
          </a:p>
        </p:txBody>
      </p:sp>
    </p:spTree>
    <p:extLst>
      <p:ext uri="{BB962C8B-B14F-4D97-AF65-F5344CB8AC3E}">
        <p14:creationId xmlns:p14="http://schemas.microsoft.com/office/powerpoint/2010/main" val="1693150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2575271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4111242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2190263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5357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210102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1703942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4091802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1466721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3062313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1608320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3407981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361687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293471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2973171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1611622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1101134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CDB60-2694-4FA3-8D27-03CA3610B635}" type="datetimeFigureOut">
              <a:rPr lang="en-US" smtClean="0"/>
              <a:t>12/11/2020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F86FF1-2C7D-48BC-B90F-7402EEC51DBA}" type="slidenum">
              <a:rPr lang="en-US" smtClean="0"/>
              <a:t>‹#›</a:t>
            </a:fld>
            <a:endParaRPr lang="en-US" dirty="0"/>
          </a:p>
        </p:txBody>
      </p:sp>
    </p:spTree>
    <p:extLst>
      <p:ext uri="{BB962C8B-B14F-4D97-AF65-F5344CB8AC3E}">
        <p14:creationId xmlns:p14="http://schemas.microsoft.com/office/powerpoint/2010/main" val="688984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F9CDB60-2694-4FA3-8D27-03CA3610B635}" type="datetimeFigureOut">
              <a:rPr lang="en-US" smtClean="0"/>
              <a:t>12/11/2020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FF86FF1-2C7D-48BC-B90F-7402EEC51DBA}" type="slidenum">
              <a:rPr lang="en-US" smtClean="0"/>
              <a:t>‹#›</a:t>
            </a:fld>
            <a:endParaRPr lang="en-US" dirty="0"/>
          </a:p>
        </p:txBody>
      </p:sp>
    </p:spTree>
    <p:extLst>
      <p:ext uri="{BB962C8B-B14F-4D97-AF65-F5344CB8AC3E}">
        <p14:creationId xmlns:p14="http://schemas.microsoft.com/office/powerpoint/2010/main" val="91001706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F710F-A536-40F2-9923-D73205A695D4}"/>
              </a:ext>
            </a:extLst>
          </p:cNvPr>
          <p:cNvSpPr>
            <a:spLocks noGrp="1"/>
          </p:cNvSpPr>
          <p:nvPr>
            <p:ph type="ctrTitle"/>
          </p:nvPr>
        </p:nvSpPr>
        <p:spPr>
          <a:xfrm>
            <a:off x="526942" y="935182"/>
            <a:ext cx="9422674" cy="3388845"/>
          </a:xfrm>
        </p:spPr>
        <p:txBody>
          <a:bodyPr/>
          <a:lstStyle/>
          <a:p>
            <a:pPr algn="ctr"/>
            <a:r>
              <a:rPr lang="en-US" dirty="0"/>
              <a:t/>
            </a:r>
            <a:br>
              <a:rPr lang="en-US" dirty="0"/>
            </a:br>
            <a:r>
              <a:rPr lang="en-US" sz="4000" b="1" dirty="0">
                <a:latin typeface="Times New Roman" panose="02020603050405020304" pitchFamily="18" charset="0"/>
                <a:cs typeface="Times New Roman" panose="02020603050405020304" pitchFamily="18" charset="0"/>
              </a:rPr>
              <a:t>The Children's Aid Society of Ottawa (CASO)</a:t>
            </a: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N</a:t>
            </a:r>
            <a:r>
              <a:rPr lang="en-US" sz="4000" b="1" dirty="0" smtClean="0">
                <a:latin typeface="Times New Roman" panose="02020603050405020304" pitchFamily="18" charset="0"/>
                <a:cs typeface="Times New Roman" panose="02020603050405020304" pitchFamily="18" charset="0"/>
              </a:rPr>
              <a:t>ame</a:t>
            </a:r>
            <a:br>
              <a:rPr lang="en-US" sz="4000" b="1" dirty="0" smtClean="0">
                <a:latin typeface="Times New Roman" panose="02020603050405020304" pitchFamily="18" charset="0"/>
                <a:cs typeface="Times New Roman" panose="02020603050405020304" pitchFamily="18" charset="0"/>
              </a:rPr>
            </a:br>
            <a:r>
              <a:rPr lang="en-US" sz="4000" b="1" dirty="0" smtClean="0">
                <a:latin typeface="Times New Roman" panose="02020603050405020304" pitchFamily="18" charset="0"/>
                <a:cs typeface="Times New Roman" panose="02020603050405020304" pitchFamily="18" charset="0"/>
              </a:rPr>
              <a:t>Institution</a:t>
            </a:r>
            <a:br>
              <a:rPr lang="en-US" sz="4000" b="1" dirty="0" smtClean="0">
                <a:latin typeface="Times New Roman" panose="02020603050405020304" pitchFamily="18" charset="0"/>
                <a:cs typeface="Times New Roman" panose="02020603050405020304" pitchFamily="18" charset="0"/>
              </a:rPr>
            </a:br>
            <a:r>
              <a:rPr lang="en-US" sz="4000" b="1" dirty="0" smtClean="0">
                <a:latin typeface="Times New Roman" panose="02020603050405020304" pitchFamily="18" charset="0"/>
                <a:cs typeface="Times New Roman" panose="02020603050405020304" pitchFamily="18" charset="0"/>
              </a:rPr>
              <a:t>Date</a:t>
            </a: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537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AFB-42BD-42EA-AFA0-FBCD8E5B0303}"/>
              </a:ext>
            </a:extLst>
          </p:cNvPr>
          <p:cNvSpPr>
            <a:spLocks noGrp="1"/>
          </p:cNvSpPr>
          <p:nvPr>
            <p:ph type="ctrTitle"/>
          </p:nvPr>
        </p:nvSpPr>
        <p:spPr>
          <a:xfrm>
            <a:off x="173421" y="706581"/>
            <a:ext cx="11468746" cy="1342935"/>
          </a:xfrm>
        </p:spPr>
        <p:txBody>
          <a:bodyPr/>
          <a:lstStyle/>
          <a:p>
            <a:pPr algn="ctr"/>
            <a:r>
              <a:rPr lang="en-US" sz="4000" b="1" dirty="0" smtClean="0">
                <a:latin typeface="Times New Roman" panose="02020603050405020304" pitchFamily="18" charset="0"/>
                <a:cs typeface="Times New Roman" panose="02020603050405020304" pitchFamily="18" charset="0"/>
              </a:rPr>
              <a:t/>
            </a:r>
            <a:br>
              <a:rPr lang="en-US" sz="4000" b="1" dirty="0" smtClean="0">
                <a:latin typeface="Times New Roman" panose="02020603050405020304" pitchFamily="18" charset="0"/>
                <a:cs typeface="Times New Roman" panose="02020603050405020304" pitchFamily="18" charset="0"/>
              </a:rPr>
            </a:br>
            <a:r>
              <a:rPr lang="en-US" sz="4000" b="1" dirty="0" smtClean="0">
                <a:latin typeface="Times New Roman" panose="02020603050405020304" pitchFamily="18" charset="0"/>
                <a:cs typeface="Times New Roman" panose="02020603050405020304" pitchFamily="18" charset="0"/>
              </a:rPr>
              <a:t>Introduction</a:t>
            </a:r>
            <a:r>
              <a:rPr lang="en-US" sz="4000" dirty="0"/>
              <a:t/>
            </a:r>
            <a:br>
              <a:rPr lang="en-US" sz="4000" dirty="0"/>
            </a:b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2D576D2-6F16-43EB-9FD6-F508AD4B0DD1}"/>
              </a:ext>
            </a:extLst>
          </p:cNvPr>
          <p:cNvSpPr>
            <a:spLocks noGrp="1"/>
          </p:cNvSpPr>
          <p:nvPr>
            <p:ph type="subTitle" idx="1"/>
          </p:nvPr>
        </p:nvSpPr>
        <p:spPr>
          <a:xfrm>
            <a:off x="173421" y="2049517"/>
            <a:ext cx="11749942" cy="4414346"/>
          </a:xfrm>
        </p:spPr>
        <p:txBody>
          <a:bodyPr>
            <a:normAutofit/>
          </a:bodyPr>
          <a:lstStyle/>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purpose of this assignment is to persuade philanthropist for financial suppor</a:t>
            </a:r>
            <a:r>
              <a:rPr lang="en-US" sz="2400" cap="none" dirty="0">
                <a:latin typeface="Times New Roman" panose="02020603050405020304" pitchFamily="18" charset="0"/>
                <a:cs typeface="Times New Roman" panose="02020603050405020304" pitchFamily="18" charset="0"/>
              </a:rPr>
              <a:t>t in </a:t>
            </a:r>
            <a:r>
              <a:rPr lang="en-US" sz="2400" cap="none" dirty="0" smtClean="0">
                <a:latin typeface="Times New Roman" panose="02020603050405020304" pitchFamily="18" charset="0"/>
                <a:cs typeface="Times New Roman" panose="02020603050405020304" pitchFamily="18" charset="0"/>
              </a:rPr>
              <a:t>the </a:t>
            </a:r>
            <a:r>
              <a:rPr lang="en-US" sz="2400" cap="none" dirty="0">
                <a:latin typeface="Times New Roman" panose="02020603050405020304" pitchFamily="18" charset="0"/>
                <a:cs typeface="Times New Roman" panose="02020603050405020304" pitchFamily="18" charset="0"/>
              </a:rPr>
              <a:t>Children's Aid Society of Ottawa (CASO) </a:t>
            </a:r>
            <a:r>
              <a:rPr lang="en-US" sz="2400" cap="none" dirty="0" smtClean="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I am Kelly Raymond, the executive director of </a:t>
            </a:r>
            <a:r>
              <a:rPr lang="en-US" sz="2400" cap="none" dirty="0">
                <a:solidFill>
                  <a:srgbClr val="1E5155">
                    <a:lumMod val="40000"/>
                    <a:lumOff val="60000"/>
                  </a:srgbClr>
                </a:solidFill>
                <a:latin typeface="Times New Roman" panose="02020603050405020304" pitchFamily="18" charset="0"/>
                <a:cs typeface="Times New Roman" panose="02020603050405020304" pitchFamily="18" charset="0"/>
              </a:rPr>
              <a:t>the Children's Aid Society of Ottawa (CASO)</a:t>
            </a:r>
            <a:r>
              <a:rPr lang="en-US" sz="2400" cap="none" dirty="0" smtClean="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reason for sending this video is to request financial aid. </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organization needs financial aid to help in the implementation of projects</a:t>
            </a: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8256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C5A33-1396-474C-9FD5-4B0DB7501E60}"/>
              </a:ext>
            </a:extLst>
          </p:cNvPr>
          <p:cNvSpPr>
            <a:spLocks noGrp="1"/>
          </p:cNvSpPr>
          <p:nvPr>
            <p:ph type="ctrTitle"/>
          </p:nvPr>
        </p:nvSpPr>
        <p:spPr>
          <a:xfrm>
            <a:off x="268015" y="112557"/>
            <a:ext cx="11335405" cy="1353635"/>
          </a:xfrm>
        </p:spPr>
        <p:txBody>
          <a:bodyPr/>
          <a:lstStyle/>
          <a:p>
            <a:pPr algn="ctr"/>
            <a:r>
              <a:rPr lang="en-US" sz="4000" b="1" dirty="0">
                <a:latin typeface="Times New Roman" panose="02020603050405020304" pitchFamily="18" charset="0"/>
                <a:cs typeface="Times New Roman" panose="02020603050405020304" pitchFamily="18" charset="0"/>
              </a:rPr>
              <a:t>Overview of the organization</a:t>
            </a:r>
          </a:p>
        </p:txBody>
      </p:sp>
      <p:sp>
        <p:nvSpPr>
          <p:cNvPr id="3" name="Subtitle 2">
            <a:extLst>
              <a:ext uri="{FF2B5EF4-FFF2-40B4-BE49-F238E27FC236}">
                <a16:creationId xmlns:a16="http://schemas.microsoft.com/office/drawing/2014/main" id="{AAC99810-1A87-4C2F-A6E6-8FFDF429641C}"/>
              </a:ext>
            </a:extLst>
          </p:cNvPr>
          <p:cNvSpPr>
            <a:spLocks noGrp="1"/>
          </p:cNvSpPr>
          <p:nvPr>
            <p:ph type="subTitle" idx="1"/>
          </p:nvPr>
        </p:nvSpPr>
        <p:spPr>
          <a:xfrm>
            <a:off x="268015" y="1718441"/>
            <a:ext cx="11335405" cy="4761187"/>
          </a:xfrm>
        </p:spPr>
        <p:txBody>
          <a:bodyPr>
            <a:normAutofit/>
          </a:bodyPr>
          <a:lstStyle/>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I represent the children's aid society of  Ottawa (CASO), which is a nonprofit organization. </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organization is particular since it caters to the needs of children.</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society's mission is to support the youth and children in their welfare by financing their educational advancement and vital needs.</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vision is to inspire and empower children in child welfare by creating memories, resilience, and increasing their wellbeing.</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Our values are inclusion and diversity</a:t>
            </a: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8843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4C84E-6EE3-4BC6-90BB-E0642BFA1F33}"/>
              </a:ext>
            </a:extLst>
          </p:cNvPr>
          <p:cNvSpPr>
            <a:spLocks noGrp="1"/>
          </p:cNvSpPr>
          <p:nvPr>
            <p:ph type="ctrTitle"/>
          </p:nvPr>
        </p:nvSpPr>
        <p:spPr>
          <a:xfrm>
            <a:off x="1485736" y="247973"/>
            <a:ext cx="8572368" cy="1226310"/>
          </a:xfrm>
        </p:spPr>
        <p:txBody>
          <a:bodyPr/>
          <a:lstStyle/>
          <a:p>
            <a:pPr algn="ctr"/>
            <a:r>
              <a:rPr lang="en-US" sz="4000" b="1" dirty="0" smtClean="0">
                <a:latin typeface="Times New Roman" panose="02020603050405020304" pitchFamily="18" charset="0"/>
                <a:cs typeface="Times New Roman" panose="02020603050405020304" pitchFamily="18" charset="0"/>
              </a:rPr>
              <a:t>Continuation</a:t>
            </a:r>
            <a:r>
              <a:rPr lang="en-US" sz="4000" dirty="0" smtClean="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94F2B483-413E-4345-AC4F-D3FE46CEA854}"/>
              </a:ext>
            </a:extLst>
          </p:cNvPr>
          <p:cNvSpPr>
            <a:spLocks noGrp="1"/>
          </p:cNvSpPr>
          <p:nvPr>
            <p:ph type="subTitle" idx="1"/>
          </p:nvPr>
        </p:nvSpPr>
        <p:spPr>
          <a:xfrm>
            <a:off x="787741" y="1639614"/>
            <a:ext cx="10562896" cy="5218386"/>
          </a:xfrm>
        </p:spPr>
        <p:txBody>
          <a:bodyPr>
            <a:normAutofit/>
          </a:bodyPr>
          <a:lstStyle/>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services offered include intervention in the adolescent crisis, simulation programs for infants, head start nursery programs, and plans to support families.</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Children and families are the key stakeholders.</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organization is located in use </a:t>
            </a:r>
            <a:r>
              <a:rPr lang="en-US" sz="2400" cap="none" dirty="0" smtClean="0">
                <a:latin typeface="Times New Roman" panose="02020603050405020304" pitchFamily="18" charset="0"/>
                <a:cs typeface="Times New Roman" panose="02020603050405020304" pitchFamily="18" charset="0"/>
              </a:rPr>
              <a:t>O</a:t>
            </a:r>
            <a:r>
              <a:rPr lang="en-US" sz="2400" cap="none" dirty="0" smtClean="0">
                <a:latin typeface="Times New Roman" panose="02020603050405020304" pitchFamily="18" charset="0"/>
                <a:cs typeface="Times New Roman" panose="02020603050405020304" pitchFamily="18" charset="0"/>
              </a:rPr>
              <a:t>ttawa, founded 127-years ago</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Governance creates a balance between transparency and the requirements of the government</a:t>
            </a: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461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8D900-135A-4D42-BDCF-4A7B33EC5B1C}"/>
              </a:ext>
            </a:extLst>
          </p:cNvPr>
          <p:cNvSpPr>
            <a:spLocks noGrp="1"/>
          </p:cNvSpPr>
          <p:nvPr>
            <p:ph type="ctrTitle"/>
          </p:nvPr>
        </p:nvSpPr>
        <p:spPr>
          <a:xfrm>
            <a:off x="1328376" y="976393"/>
            <a:ext cx="8825658" cy="898901"/>
          </a:xfrm>
        </p:spPr>
        <p:txBody>
          <a:bodyPr/>
          <a:lstStyle/>
          <a:p>
            <a:pPr algn="ctr"/>
            <a:r>
              <a:rPr lang="en-US" sz="4000" b="1" dirty="0" smtClean="0">
                <a:latin typeface="Times New Roman" panose="02020603050405020304" pitchFamily="18" charset="0"/>
                <a:cs typeface="Times New Roman" panose="02020603050405020304" pitchFamily="18" charset="0"/>
              </a:rPr>
              <a:t>Continuation…</a:t>
            </a:r>
            <a:endParaRPr lang="en-US" sz="40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0FFB950-B739-45D7-A631-897872930252}"/>
              </a:ext>
            </a:extLst>
          </p:cNvPr>
          <p:cNvSpPr>
            <a:spLocks noGrp="1"/>
          </p:cNvSpPr>
          <p:nvPr>
            <p:ph type="subTitle" idx="1"/>
          </p:nvPr>
        </p:nvSpPr>
        <p:spPr>
          <a:xfrm>
            <a:off x="688873" y="2232559"/>
            <a:ext cx="11256579" cy="5439102"/>
          </a:xfrm>
        </p:spPr>
        <p:txBody>
          <a:bodyPr>
            <a:normAutofit/>
          </a:bodyPr>
          <a:lstStyle/>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Organizational structure is composed of the board of directors, employees, and volunteers.</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organization's potential strengths are a healthy employee attitude, high efficiency, high integrity, and outstanding personal relationships.</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organization's challenges are lack of government support, insufficient funds, unqualified staff, and lack of support from the community.</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4332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B0770-D283-475C-ACCC-13039F9A2536}"/>
              </a:ext>
            </a:extLst>
          </p:cNvPr>
          <p:cNvSpPr>
            <a:spLocks noGrp="1"/>
          </p:cNvSpPr>
          <p:nvPr>
            <p:ph type="ctrTitle"/>
          </p:nvPr>
        </p:nvSpPr>
        <p:spPr>
          <a:xfrm>
            <a:off x="378372" y="236484"/>
            <a:ext cx="11114690" cy="1072054"/>
          </a:xfrm>
        </p:spPr>
        <p:txBody>
          <a:bodyPr/>
          <a:lstStyle/>
          <a:p>
            <a:pPr algn="ctr"/>
            <a:r>
              <a:rPr lang="en-US" b="1" dirty="0"/>
              <a:t> </a:t>
            </a:r>
            <a:r>
              <a:rPr lang="en-US" dirty="0"/>
              <a:t/>
            </a:r>
            <a:br>
              <a:rPr lang="en-US" dirty="0"/>
            </a:br>
            <a:r>
              <a:rPr lang="en-US" sz="4000" b="1" dirty="0">
                <a:latin typeface="Times New Roman" panose="02020603050405020304" pitchFamily="18" charset="0"/>
                <a:cs typeface="Times New Roman" panose="02020603050405020304" pitchFamily="18" charset="0"/>
              </a:rPr>
              <a:t>Funding request</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A02CCF1B-6B99-478A-AAFB-C84515282169}"/>
              </a:ext>
            </a:extLst>
          </p:cNvPr>
          <p:cNvSpPr>
            <a:spLocks noGrp="1"/>
          </p:cNvSpPr>
          <p:nvPr>
            <p:ph type="subTitle" idx="1"/>
          </p:nvPr>
        </p:nvSpPr>
        <p:spPr>
          <a:xfrm>
            <a:off x="378372" y="1592316"/>
            <a:ext cx="11114690" cy="5029199"/>
          </a:xfrm>
        </p:spPr>
        <p:txBody>
          <a:bodyPr>
            <a:normAutofit/>
          </a:bodyPr>
          <a:lstStyle/>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organization has A financial need to build A school and A hospital.</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It is both a needs assessment and a strategic planning initiative.</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financial need is short term.</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I am requesting twenty million dollars to complete the mega projects for the organization.</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All th</a:t>
            </a:r>
            <a:r>
              <a:rPr lang="en-US" sz="2400" cap="none" dirty="0" smtClean="0">
                <a:latin typeface="Times New Roman" panose="02020603050405020304" pitchFamily="18" charset="0"/>
                <a:cs typeface="Times New Roman" panose="02020603050405020304" pitchFamily="18" charset="0"/>
              </a:rPr>
              <a:t>e funds will be used to complete the organization's projects</a:t>
            </a: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6501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90D0A-F07E-4AB4-9A5E-5015A317AF59}"/>
              </a:ext>
            </a:extLst>
          </p:cNvPr>
          <p:cNvSpPr>
            <a:spLocks noGrp="1"/>
          </p:cNvSpPr>
          <p:nvPr>
            <p:ph type="ctrTitle"/>
          </p:nvPr>
        </p:nvSpPr>
        <p:spPr>
          <a:xfrm>
            <a:off x="1486030" y="296917"/>
            <a:ext cx="8950741" cy="1361402"/>
          </a:xfrm>
        </p:spPr>
        <p:txBody>
          <a:bodyPr/>
          <a:lstStyle/>
          <a:p>
            <a:pPr algn="ctr"/>
            <a:r>
              <a:rPr lang="en-US" sz="4000" b="1" dirty="0" smtClean="0">
                <a:latin typeface="Times New Roman" panose="02020603050405020304" pitchFamily="18" charset="0"/>
                <a:cs typeface="Times New Roman" panose="02020603050405020304" pitchFamily="18" charset="0"/>
              </a:rPr>
              <a:t>Continuation…</a:t>
            </a:r>
            <a:endParaRPr lang="en-US" sz="40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85BD617F-AA61-4AD9-857B-644C0D0794EA}"/>
              </a:ext>
            </a:extLst>
          </p:cNvPr>
          <p:cNvSpPr>
            <a:spLocks noGrp="1"/>
          </p:cNvSpPr>
          <p:nvPr>
            <p:ph type="subTitle" idx="1"/>
          </p:nvPr>
        </p:nvSpPr>
        <p:spPr>
          <a:xfrm>
            <a:off x="772510" y="2154264"/>
            <a:ext cx="10972800" cy="5646683"/>
          </a:xfrm>
        </p:spPr>
        <p:txBody>
          <a:bodyPr>
            <a:normAutofit/>
          </a:bodyPr>
          <a:lstStyle/>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organization will recruit professional support for monitoring purposes. </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You are among the three founders of this initiative.</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Proper accounts will be recorded and maintained.</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children and families are benefited.</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0447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AF75-7FBB-469C-BECB-40F66B3121B7}"/>
              </a:ext>
            </a:extLst>
          </p:cNvPr>
          <p:cNvSpPr>
            <a:spLocks noGrp="1"/>
          </p:cNvSpPr>
          <p:nvPr>
            <p:ph type="ctrTitle"/>
          </p:nvPr>
        </p:nvSpPr>
        <p:spPr>
          <a:xfrm>
            <a:off x="583323" y="415830"/>
            <a:ext cx="10878206" cy="1428737"/>
          </a:xfrm>
        </p:spPr>
        <p:txBody>
          <a:bodyPr/>
          <a:lstStyle/>
          <a:p>
            <a:pPr algn="ctr"/>
            <a:r>
              <a:rPr lang="en-US" dirty="0"/>
              <a:t/>
            </a:r>
            <a:br>
              <a:rPr lang="en-US" dirty="0"/>
            </a:br>
            <a:r>
              <a:rPr lang="en-US" sz="4000" dirty="0">
                <a:latin typeface="Times New Roman" panose="02020603050405020304" pitchFamily="18" charset="0"/>
                <a:cs typeface="Times New Roman" panose="02020603050405020304" pitchFamily="18" charset="0"/>
              </a:rPr>
              <a:t>Summary</a:t>
            </a:r>
          </a:p>
        </p:txBody>
      </p:sp>
      <p:sp>
        <p:nvSpPr>
          <p:cNvPr id="3" name="Subtitle 2">
            <a:extLst>
              <a:ext uri="{FF2B5EF4-FFF2-40B4-BE49-F238E27FC236}">
                <a16:creationId xmlns:a16="http://schemas.microsoft.com/office/drawing/2014/main" id="{54F88448-9D04-44FC-AE2D-843FB4EF883B}"/>
              </a:ext>
            </a:extLst>
          </p:cNvPr>
          <p:cNvSpPr>
            <a:spLocks noGrp="1"/>
          </p:cNvSpPr>
          <p:nvPr>
            <p:ph type="subTitle" idx="1"/>
          </p:nvPr>
        </p:nvSpPr>
        <p:spPr>
          <a:xfrm>
            <a:off x="583323" y="2364827"/>
            <a:ext cx="11272345" cy="4077343"/>
          </a:xfrm>
        </p:spPr>
        <p:txBody>
          <a:bodyPr>
            <a:normAutofit/>
          </a:bodyPr>
          <a:lstStyle/>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As the executive director,  </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I am asking for financial support</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organization's key goals are to support children.</a:t>
            </a:r>
          </a:p>
          <a:p>
            <a:pPr marL="342900" indent="-342900">
              <a:buFont typeface="Arial" panose="020B0604020202020204" pitchFamily="34" charset="0"/>
              <a:buChar char="•"/>
            </a:pPr>
            <a:r>
              <a:rPr lang="en-US" sz="2400" cap="none" dirty="0" smtClean="0">
                <a:latin typeface="Times New Roman" panose="02020603050405020304" pitchFamily="18" charset="0"/>
                <a:cs typeface="Times New Roman" panose="02020603050405020304" pitchFamily="18" charset="0"/>
              </a:rPr>
              <a:t>The organization has its core role of giving back to society.</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3902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32D89-5D24-43BF-B1BF-4EB767DC7CD3}"/>
              </a:ext>
            </a:extLst>
          </p:cNvPr>
          <p:cNvSpPr>
            <a:spLocks noGrp="1"/>
          </p:cNvSpPr>
          <p:nvPr>
            <p:ph type="ctrTitle"/>
          </p:nvPr>
        </p:nvSpPr>
        <p:spPr>
          <a:xfrm>
            <a:off x="583324" y="409903"/>
            <a:ext cx="10641724" cy="1670718"/>
          </a:xfrm>
        </p:spPr>
        <p:txBody>
          <a:bodyPr/>
          <a:lstStyle/>
          <a:p>
            <a:pPr algn="ctr"/>
            <a:r>
              <a:rPr lang="en-US" dirty="0"/>
              <a:t/>
            </a:r>
            <a:br>
              <a:rPr lang="en-US" dirty="0"/>
            </a:br>
            <a:r>
              <a:rPr lang="en-US" sz="4000" b="1" dirty="0">
                <a:latin typeface="Times New Roman" panose="02020603050405020304" pitchFamily="18" charset="0"/>
                <a:cs typeface="Times New Roman" panose="02020603050405020304" pitchFamily="18" charset="0"/>
              </a:rPr>
              <a:t>References</a:t>
            </a:r>
            <a:endParaRPr lang="en-US"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1749A6A2-4A7E-4FAB-92AC-4B51D3390CE8}"/>
              </a:ext>
            </a:extLst>
          </p:cNvPr>
          <p:cNvSpPr>
            <a:spLocks noGrp="1"/>
          </p:cNvSpPr>
          <p:nvPr>
            <p:ph type="subTitle" idx="1"/>
          </p:nvPr>
        </p:nvSpPr>
        <p:spPr>
          <a:xfrm>
            <a:off x="583323" y="2475185"/>
            <a:ext cx="11146221" cy="3972911"/>
          </a:xfrm>
        </p:spPr>
        <p:txBody>
          <a:bodyPr>
            <a:noAutofit/>
          </a:bodyPr>
          <a:lstStyle/>
          <a:p>
            <a:pPr marL="342900" indent="-342900">
              <a:buFont typeface="Arial" panose="020B0604020202020204" pitchFamily="34" charset="0"/>
              <a:buChar char="•"/>
            </a:pPr>
            <a:r>
              <a:rPr lang="en-US" cap="none" dirty="0" smtClean="0">
                <a:latin typeface="Times New Roman" panose="02020603050405020304" pitchFamily="18" charset="0"/>
                <a:cs typeface="Times New Roman" panose="02020603050405020304" pitchFamily="18" charset="0"/>
              </a:rPr>
              <a:t>Aitken, G., Bellamy, D. F., &amp; McCullough, J. (2002). A legacy of caring: A history of the children's aid society of Toronto. Dundurn.</a:t>
            </a:r>
          </a:p>
          <a:p>
            <a:pPr marL="342900" indent="-342900">
              <a:buFont typeface="Arial" panose="020B0604020202020204" pitchFamily="34" charset="0"/>
              <a:buChar char="•"/>
            </a:pPr>
            <a:r>
              <a:rPr lang="en-US" cap="none" dirty="0" smtClean="0">
                <a:latin typeface="Times New Roman" panose="02020603050405020304" pitchFamily="18" charset="0"/>
                <a:cs typeface="Times New Roman" panose="02020603050405020304" pitchFamily="18" charset="0"/>
              </a:rPr>
              <a:t>Cuhaci, M. (1987). Child sexual abuse: views held by child protection workers at the children's aid society of Ottawa Carleton (doctoral dissertation, Carleton university).</a:t>
            </a:r>
          </a:p>
          <a:p>
            <a:pPr marL="342900" indent="-342900">
              <a:buFont typeface="Arial" panose="020B0604020202020204" pitchFamily="34" charset="0"/>
              <a:buChar char="•"/>
            </a:pPr>
            <a:r>
              <a:rPr lang="en-US" cap="none" dirty="0" smtClean="0">
                <a:latin typeface="Times New Roman" panose="02020603050405020304" pitchFamily="18" charset="0"/>
                <a:cs typeface="Times New Roman" panose="02020603050405020304" pitchFamily="18" charset="0"/>
              </a:rPr>
              <a:t>Fitzpatrick, E. (1997). Comprehensive program development: the Ottawa model. In seminars in hearing (vol. 18, no. 03, pp. 279-295). Copyright© 1997 by thyme medical publishers, Inc.</a:t>
            </a:r>
          </a:p>
          <a:p>
            <a:pPr marL="342900" indent="-342900">
              <a:buFont typeface="Arial" panose="020B0604020202020204" pitchFamily="34" charset="0"/>
              <a:buChar char="•"/>
            </a:pPr>
            <a:r>
              <a:rPr lang="en-US" cap="none" dirty="0" smtClean="0">
                <a:latin typeface="Times New Roman" panose="02020603050405020304" pitchFamily="18" charset="0"/>
                <a:cs typeface="Times New Roman" panose="02020603050405020304" pitchFamily="18" charset="0"/>
              </a:rPr>
              <a:t>Harem, D. (1980). A study of the factors which determine children coming into care at the children's aid society of </a:t>
            </a:r>
            <a:r>
              <a:rPr lang="en-US" cap="none" dirty="0" err="1" smtClean="0">
                <a:latin typeface="Times New Roman" panose="02020603050405020304" pitchFamily="18" charset="0"/>
                <a:cs typeface="Times New Roman" panose="02020603050405020304" pitchFamily="18" charset="0"/>
              </a:rPr>
              <a:t>ottawa</a:t>
            </a:r>
            <a:r>
              <a:rPr lang="en-US" cap="none" dirty="0" smtClean="0">
                <a:latin typeface="Times New Roman" panose="02020603050405020304" pitchFamily="18" charset="0"/>
                <a:cs typeface="Times New Roman" panose="02020603050405020304" pitchFamily="18" charset="0"/>
              </a:rPr>
              <a:t>- Carleton (doctoral dissertation, Carleton university).</a:t>
            </a:r>
          </a:p>
          <a:p>
            <a:pPr marL="342900" indent="-342900">
              <a:buFont typeface="Arial" panose="020B0604020202020204" pitchFamily="34" charset="0"/>
              <a:buChar char="•"/>
            </a:pPr>
            <a:r>
              <a:rPr lang="en-US" cap="none" dirty="0" smtClean="0">
                <a:latin typeface="Times New Roman" panose="02020603050405020304" pitchFamily="18" charset="0"/>
                <a:cs typeface="Times New Roman" panose="02020603050405020304" pitchFamily="18" charset="0"/>
              </a:rPr>
              <a:t>Leach,  T. (2020). Featured counter-trafficking program: HEALTH </a:t>
            </a:r>
            <a:r>
              <a:rPr lang="en-US" cap="none" dirty="0">
                <a:latin typeface="Times New Roman" panose="02020603050405020304" pitchFamily="18" charset="0"/>
                <a:cs typeface="Times New Roman" panose="02020603050405020304" pitchFamily="18" charset="0"/>
              </a:rPr>
              <a:t>clinic </a:t>
            </a:r>
            <a:r>
              <a:rPr lang="en-US" cap="none" dirty="0" smtClean="0">
                <a:latin typeface="Times New Roman" panose="02020603050405020304" pitchFamily="18" charset="0"/>
                <a:cs typeface="Times New Roman" panose="02020603050405020304" pitchFamily="18" charset="0"/>
              </a:rPr>
              <a:t>of Ottawa. </a:t>
            </a:r>
            <a:r>
              <a:rPr lang="en-US" cap="none" dirty="0" smtClean="0">
                <a:latin typeface="Times New Roman" panose="02020603050405020304" pitchFamily="18" charset="0"/>
                <a:cs typeface="Times New Roman" panose="02020603050405020304" pitchFamily="18" charset="0"/>
              </a:rPr>
              <a:t>Child abuse &amp; neglect, 100, 104190</a:t>
            </a:r>
            <a:endParaRPr lang="en-US"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51644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203</TotalTime>
  <Words>1382</Words>
  <Application>Microsoft Office PowerPoint</Application>
  <PresentationFormat>Widescreen</PresentationFormat>
  <Paragraphs>57</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Times New Roman</vt:lpstr>
      <vt:lpstr>Wingdings 3</vt:lpstr>
      <vt:lpstr>Ion</vt:lpstr>
      <vt:lpstr> The Children's Aid Society of Ottawa (CASO) Name Institution Date</vt:lpstr>
      <vt:lpstr> Introduction </vt:lpstr>
      <vt:lpstr>Overview of the organization</vt:lpstr>
      <vt:lpstr>Continuation…</vt:lpstr>
      <vt:lpstr>Continuation…</vt:lpstr>
      <vt:lpstr>  Funding request</vt:lpstr>
      <vt:lpstr>Continuation…</vt:lpstr>
      <vt:lpstr> Summary</vt:lpstr>
      <vt:lpstr>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C.A.S.P.E.R</dc:creator>
  <cp:lastModifiedBy>HP</cp:lastModifiedBy>
  <cp:revision>12</cp:revision>
  <dcterms:created xsi:type="dcterms:W3CDTF">2020-12-10T22:49:36Z</dcterms:created>
  <dcterms:modified xsi:type="dcterms:W3CDTF">2020-12-11T02:45:53Z</dcterms:modified>
</cp:coreProperties>
</file>